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F9D7FA8-4251-4AF7-B04E-59515AE92A36}" type="datetimeFigureOut">
              <a:rPr lang="en-US" smtClean="0"/>
              <a:t>11/12/2021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1396515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F9D7FA8-4251-4AF7-B04E-59515AE92A36}" type="datetimeFigureOut">
              <a:rPr lang="en-US" smtClean="0"/>
              <a:t>11/12/2021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1597470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F9D7FA8-4251-4AF7-B04E-59515AE92A36}" type="datetimeFigureOut">
              <a:rPr lang="en-US" smtClean="0"/>
              <a:t>11/12/2021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2822074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F9D7FA8-4251-4AF7-B04E-59515AE92A36}" type="datetimeFigureOut">
              <a:rPr lang="en-US" smtClean="0"/>
              <a:t>11/12/2021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4114276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F9D7FA8-4251-4AF7-B04E-59515AE92A36}" type="datetimeFigureOut">
              <a:rPr lang="en-US" smtClean="0"/>
              <a:t>11/12/2021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2766845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F9D7FA8-4251-4AF7-B04E-59515AE92A36}" type="datetimeFigureOut">
              <a:rPr lang="en-US" smtClean="0"/>
              <a:t>11/12/2021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28912935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F9D7FA8-4251-4AF7-B04E-59515AE92A36}" type="datetimeFigureOut">
              <a:rPr lang="en-US" smtClean="0"/>
              <a:t>11/12/2021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201347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F9D7FA8-4251-4AF7-B04E-59515AE92A36}" type="datetimeFigureOut">
              <a:rPr lang="en-US" smtClean="0"/>
              <a:t>11/12/2021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833053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9D7FA8-4251-4AF7-B04E-59515AE92A36}" type="datetimeFigureOut">
              <a:rPr lang="en-US" smtClean="0"/>
              <a:t>11/12/2021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1000851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F9D7FA8-4251-4AF7-B04E-59515AE92A36}" type="datetimeFigureOut">
              <a:rPr lang="en-US" smtClean="0"/>
              <a:t>11/12/2021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3166561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F9D7FA8-4251-4AF7-B04E-59515AE92A36}" type="datetimeFigureOut">
              <a:rPr lang="en-US" smtClean="0"/>
              <a:t>11/12/2021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29B212-EDB7-4F06-A1E7-27B02847284C}" type="slidenum">
              <a:rPr lang="en-US" smtClean="0"/>
              <a:t>‹#›</a:t>
            </a:fld>
            <a:endParaRPr lang="en-US"/>
          </a:p>
        </p:txBody>
      </p:sp>
    </p:spTree>
    <p:extLst>
      <p:ext uri="{BB962C8B-B14F-4D97-AF65-F5344CB8AC3E}">
        <p14:creationId xmlns:p14="http://schemas.microsoft.com/office/powerpoint/2010/main" val="11042193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9D7FA8-4251-4AF7-B04E-59515AE92A36}" type="datetimeFigureOut">
              <a:rPr lang="en-US" smtClean="0"/>
              <a:t>11/12/2021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29B212-EDB7-4F06-A1E7-27B02847284C}" type="slidenum">
              <a:rPr lang="en-US" smtClean="0"/>
              <a:t>‹#›</a:t>
            </a:fld>
            <a:endParaRPr lang="en-US"/>
          </a:p>
        </p:txBody>
      </p:sp>
    </p:spTree>
    <p:extLst>
      <p:ext uri="{BB962C8B-B14F-4D97-AF65-F5344CB8AC3E}">
        <p14:creationId xmlns:p14="http://schemas.microsoft.com/office/powerpoint/2010/main" val="3847715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hyperlink" Target="https://www.cisco.com/c/dam/en/us/td/i/templates/blank.gif"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3600" dirty="0" err="1" smtClean="0"/>
              <a:t>Assosa</a:t>
            </a:r>
            <a:r>
              <a:rPr lang="en-US" sz="3600" dirty="0" smtClean="0"/>
              <a:t> University </a:t>
            </a:r>
            <a:br>
              <a:rPr lang="en-US" sz="3600" dirty="0" smtClean="0"/>
            </a:br>
            <a:r>
              <a:rPr lang="en-US" sz="3600" dirty="0" smtClean="0"/>
              <a:t>College of Computing &amp; Informatics</a:t>
            </a:r>
            <a:br>
              <a:rPr lang="en-US" sz="3600" dirty="0" smtClean="0"/>
            </a:br>
            <a:r>
              <a:rPr lang="en-US" sz="3600" dirty="0" smtClean="0"/>
              <a:t>Department of Information Technology </a:t>
            </a:r>
            <a:endParaRPr lang="en-US" sz="3600" dirty="0"/>
          </a:p>
        </p:txBody>
      </p:sp>
      <p:sp>
        <p:nvSpPr>
          <p:cNvPr id="3" name="Subtitle 2"/>
          <p:cNvSpPr>
            <a:spLocks noGrp="1"/>
          </p:cNvSpPr>
          <p:nvPr>
            <p:ph type="subTitle" idx="1"/>
          </p:nvPr>
        </p:nvSpPr>
        <p:spPr/>
        <p:txBody>
          <a:bodyPr/>
          <a:lstStyle/>
          <a:p>
            <a:endParaRPr lang="en-US" dirty="0" smtClean="0"/>
          </a:p>
          <a:p>
            <a:r>
              <a:rPr lang="en-US" dirty="0" smtClean="0"/>
              <a:t>Network Device and Configuration </a:t>
            </a:r>
          </a:p>
          <a:p>
            <a:r>
              <a:rPr lang="en-US" dirty="0" smtClean="0"/>
              <a:t>By </a:t>
            </a:r>
            <a:r>
              <a:rPr lang="en-US" dirty="0" err="1" smtClean="0"/>
              <a:t>Cheru</a:t>
            </a:r>
            <a:r>
              <a:rPr lang="en-US" dirty="0" smtClean="0"/>
              <a:t> H. (MSc.) </a:t>
            </a:r>
            <a:endParaRPr lang="en-US" dirty="0"/>
          </a:p>
        </p:txBody>
      </p:sp>
    </p:spTree>
    <p:extLst>
      <p:ext uri="{BB962C8B-B14F-4D97-AF65-F5344CB8AC3E}">
        <p14:creationId xmlns:p14="http://schemas.microsoft.com/office/powerpoint/2010/main" val="1108888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VPN Technology</a:t>
            </a:r>
            <a:endParaRPr lang="en-US" dirty="0"/>
          </a:p>
        </p:txBody>
      </p:sp>
      <p:sp>
        <p:nvSpPr>
          <p:cNvPr id="3" name="Content Placeholder 2"/>
          <p:cNvSpPr>
            <a:spLocks noGrp="1"/>
          </p:cNvSpPr>
          <p:nvPr>
            <p:ph idx="1"/>
          </p:nvPr>
        </p:nvSpPr>
        <p:spPr/>
        <p:txBody>
          <a:bodyPr/>
          <a:lstStyle/>
          <a:p>
            <a:pPr marL="169545" indent="-169545"/>
            <a:r>
              <a:rPr lang="en-US" altLang="en-US" dirty="0">
                <a:cs typeface="Arial"/>
              </a:rPr>
              <a:t>Due to security risks, VPNs are needed when a teleworker or a remote office uses a broadband service to access the corporate WAN over the Internet.</a:t>
            </a:r>
            <a:endParaRPr lang="en-CA" altLang="en-US">
              <a:cs typeface="Arial"/>
            </a:endParaRPr>
          </a:p>
          <a:p>
            <a:pPr marL="169545" indent="-169545"/>
            <a:r>
              <a:rPr lang="en-US" altLang="en-US">
                <a:cs typeface="Arial"/>
              </a:rPr>
              <a:t>A VPN is an encrypted connection between private networks over a public network, such as the Internet.</a:t>
            </a:r>
          </a:p>
          <a:p>
            <a:endParaRPr lang="en-US" dirty="0"/>
          </a:p>
        </p:txBody>
      </p:sp>
    </p:spTree>
    <p:extLst>
      <p:ext uri="{BB962C8B-B14F-4D97-AF65-F5344CB8AC3E}">
        <p14:creationId xmlns:p14="http://schemas.microsoft.com/office/powerpoint/2010/main" val="1860408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 …</a:t>
            </a:r>
            <a:endParaRPr lang="en-US" dirty="0"/>
          </a:p>
        </p:txBody>
      </p:sp>
      <p:sp>
        <p:nvSpPr>
          <p:cNvPr id="3" name="Content Placeholder 2"/>
          <p:cNvSpPr>
            <a:spLocks noGrp="1"/>
          </p:cNvSpPr>
          <p:nvPr>
            <p:ph idx="1"/>
          </p:nvPr>
        </p:nvSpPr>
        <p:spPr/>
        <p:txBody>
          <a:bodyPr/>
          <a:lstStyle/>
          <a:p>
            <a:pPr marL="169545" indent="-169545"/>
            <a:r>
              <a:rPr lang="en-US" altLang="en-US" dirty="0">
                <a:cs typeface="Arial"/>
              </a:rPr>
              <a:t>There are several benefits to using VPNs:</a:t>
            </a:r>
            <a:endParaRPr lang="en-CA" altLang="en-US">
              <a:cs typeface="Arial"/>
            </a:endParaRPr>
          </a:p>
          <a:p>
            <a:pPr lvl="1">
              <a:buFont typeface="Arial" panose="05000000000000000000" pitchFamily="2" charset="2"/>
              <a:buChar char="•"/>
            </a:pPr>
            <a:r>
              <a:rPr lang="en-US">
                <a:cs typeface="Arial"/>
              </a:rPr>
              <a:t>Cost savings </a:t>
            </a:r>
          </a:p>
          <a:p>
            <a:pPr lvl="1">
              <a:buFont typeface="Arial"/>
              <a:buChar char="•"/>
            </a:pPr>
            <a:r>
              <a:rPr lang="en-US" dirty="0">
                <a:cs typeface="Arial"/>
              </a:rPr>
              <a:t>Security</a:t>
            </a:r>
          </a:p>
          <a:p>
            <a:pPr lvl="1">
              <a:buFont typeface="Arial"/>
              <a:buChar char="•"/>
            </a:pPr>
            <a:r>
              <a:rPr lang="en-US" dirty="0">
                <a:cs typeface="Arial"/>
              </a:rPr>
              <a:t>Scalability</a:t>
            </a:r>
          </a:p>
          <a:p>
            <a:pPr lvl="1">
              <a:buFont typeface="Arial"/>
              <a:buChar char="•"/>
            </a:pPr>
            <a:r>
              <a:rPr lang="en-US" dirty="0">
                <a:cs typeface="Arial"/>
              </a:rPr>
              <a:t>Compatibility with broadband technology </a:t>
            </a:r>
            <a:endParaRPr lang="en-US" dirty="0"/>
          </a:p>
          <a:p>
            <a:pPr marL="169545" indent="-169545"/>
            <a:r>
              <a:rPr lang="en-US" altLang="en-US" dirty="0">
                <a:cs typeface="Arial"/>
              </a:rPr>
              <a:t>There are two types of VPN access:</a:t>
            </a:r>
          </a:p>
          <a:p>
            <a:pPr lvl="1">
              <a:buFont typeface="Arial" panose="05000000000000000000" pitchFamily="2" charset="2"/>
            </a:pPr>
            <a:r>
              <a:rPr lang="en-US" altLang="en-US" dirty="0">
                <a:cs typeface="Arial"/>
              </a:rPr>
              <a:t>Site-to-site VPNs – Connects entire networks to each other; for example, they can connect a branch office network to a company headquarters network.  </a:t>
            </a:r>
          </a:p>
          <a:p>
            <a:pPr lvl="1">
              <a:buFont typeface="Arial" panose="05000000000000000000" pitchFamily="2" charset="2"/>
            </a:pPr>
            <a:r>
              <a:rPr lang="en-US" altLang="en-US" dirty="0">
                <a:cs typeface="Arial"/>
              </a:rPr>
              <a:t>Remote-access VPNs – Enables telecommuters, mobile users, and extranet consumers to access a company network securely over the Internet.</a:t>
            </a:r>
            <a:endParaRPr lang="en-US" altLang="en-US" dirty="0">
              <a:cs typeface="Arial"/>
            </a:endParaRPr>
          </a:p>
        </p:txBody>
      </p:sp>
    </p:spTree>
    <p:extLst>
      <p:ext uri="{BB962C8B-B14F-4D97-AF65-F5344CB8AC3E}">
        <p14:creationId xmlns:p14="http://schemas.microsoft.com/office/powerpoint/2010/main" val="2002957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sp>
        <p:nvSpPr>
          <p:cNvPr id="3" name="Content Placeholder 2"/>
          <p:cNvSpPr>
            <a:spLocks noGrp="1"/>
          </p:cNvSpPr>
          <p:nvPr>
            <p:ph idx="1"/>
          </p:nvPr>
        </p:nvSpPr>
        <p:spPr/>
        <p:txBody>
          <a:bodyPr/>
          <a:lstStyle/>
          <a:p>
            <a:r>
              <a:rPr lang="en-US" dirty="0"/>
              <a:t>In a Mobile VPN with </a:t>
            </a:r>
            <a:r>
              <a:rPr lang="en-US" dirty="0" err="1"/>
              <a:t>IPSec</a:t>
            </a:r>
            <a:r>
              <a:rPr lang="en-US" dirty="0"/>
              <a:t> policy, the </a:t>
            </a:r>
            <a:r>
              <a:rPr lang="en-US" b="1" dirty="0"/>
              <a:t>Policy</a:t>
            </a:r>
            <a:r>
              <a:rPr lang="en-US" dirty="0"/>
              <a:t> tab has these properties, which are different than the properties of a Firewall </a:t>
            </a:r>
            <a:r>
              <a:rPr lang="en-US" dirty="0" smtClean="0"/>
              <a:t>policy:</a:t>
            </a:r>
          </a:p>
          <a:p>
            <a:r>
              <a:rPr lang="en-US" b="1" dirty="0" smtClean="0"/>
              <a:t>Group</a:t>
            </a:r>
          </a:p>
          <a:p>
            <a:r>
              <a:rPr lang="en-US" b="1"/>
              <a:t>Allowed Resources</a:t>
            </a:r>
            <a:endParaRPr lang="en-US" dirty="0"/>
          </a:p>
        </p:txBody>
      </p:sp>
    </p:spTree>
    <p:extLst>
      <p:ext uri="{BB962C8B-B14F-4D97-AF65-F5344CB8AC3E}">
        <p14:creationId xmlns:p14="http://schemas.microsoft.com/office/powerpoint/2010/main" val="3288248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solidFill>
                  <a:srgbClr val="525252"/>
                </a:solidFill>
                <a:latin typeface="Times New Roman" panose="02020603050405020304" pitchFamily="18" charset="0"/>
                <a:cs typeface="Times New Roman" panose="02020603050405020304" pitchFamily="18" charset="0"/>
              </a:rPr>
              <a:t>Element Manager</a:t>
            </a:r>
            <a:endParaRPr lang="en-US" dirty="0"/>
          </a:p>
        </p:txBody>
      </p:sp>
      <p:sp>
        <p:nvSpPr>
          <p:cNvPr id="3" name="Content Placeholder 2"/>
          <p:cNvSpPr>
            <a:spLocks noGrp="1"/>
          </p:cNvSpPr>
          <p:nvPr>
            <p:ph idx="1"/>
          </p:nvPr>
        </p:nvSpPr>
        <p:spPr/>
        <p:txBody>
          <a:bodyPr/>
          <a:lstStyle/>
          <a:p>
            <a:pPr marL="0" lvl="0" indent="0" eaLnBrk="0" fontAlgn="base" hangingPunct="0">
              <a:lnSpc>
                <a:spcPct val="100000"/>
              </a:lnSpc>
              <a:spcBef>
                <a:spcPct val="0"/>
              </a:spcBef>
              <a:spcAft>
                <a:spcPct val="0"/>
              </a:spcAft>
              <a:buNone/>
            </a:pPr>
            <a:r>
              <a:rPr lang="en-US" altLang="en-US" dirty="0">
                <a:solidFill>
                  <a:srgbClr val="525252"/>
                </a:solidFill>
                <a:latin typeface="Times New Roman" panose="02020603050405020304" pitchFamily="18" charset="0"/>
                <a:cs typeface="Times New Roman" panose="02020603050405020304" pitchFamily="18" charset="0"/>
              </a:rPr>
              <a:t>With Element Manager, you can manage individual server switches from an easy-to-use GUI. To run Element Manager, you must complete the following tasks:</a:t>
            </a:r>
            <a:endParaRPr lang="en-US" altLang="en-US" dirty="0">
              <a:latin typeface="Times New Roman" panose="02020603050405020304" pitchFamily="18" charset="0"/>
              <a:cs typeface="Times New Roman" panose="02020603050405020304" pitchFamily="18" charset="0"/>
            </a:endParaRPr>
          </a:p>
          <a:p>
            <a:pPr marL="0" lvl="0" indent="0" eaLnBrk="0" fontAlgn="base" hangingPunct="0">
              <a:lnSpc>
                <a:spcPct val="100000"/>
              </a:lnSpc>
              <a:spcBef>
                <a:spcPct val="0"/>
              </a:spcBef>
              <a:spcAft>
                <a:spcPct val="0"/>
              </a:spcAft>
              <a:buNone/>
            </a:pPr>
            <a:r>
              <a:rPr lang="en-US" altLang="en-US" dirty="0">
                <a:solidFill>
                  <a:srgbClr val="58585B"/>
                </a:solidFill>
                <a:latin typeface="Times New Roman" panose="02020603050405020304" pitchFamily="18" charset="0"/>
                <a:cs typeface="Times New Roman" panose="02020603050405020304" pitchFamily="18" charset="0"/>
              </a:rPr>
              <a:t>•</a:t>
            </a:r>
            <a:r>
              <a:rPr lang="en-US" altLang="en-US" dirty="0">
                <a:solidFill>
                  <a:srgbClr val="007493"/>
                </a:solidFill>
                <a:latin typeface="Times New Roman" panose="02020603050405020304" pitchFamily="18" charset="0"/>
                <a:cs typeface="Times New Roman" panose="02020603050405020304" pitchFamily="18" charset="0"/>
              </a:rPr>
              <a:t>  </a:t>
            </a:r>
            <a:r>
              <a:rPr lang="en-US" altLang="en-US" dirty="0" smtClean="0">
                <a:solidFill>
                  <a:srgbClr val="58585B"/>
                </a:solidFill>
                <a:latin typeface="Times New Roman" panose="02020603050405020304" pitchFamily="18" charset="0"/>
                <a:cs typeface="Times New Roman" panose="02020603050405020304" pitchFamily="18" charset="0"/>
              </a:rPr>
              <a:t>Install </a:t>
            </a:r>
            <a:r>
              <a:rPr lang="en-US" altLang="en-US" dirty="0">
                <a:solidFill>
                  <a:srgbClr val="58585B"/>
                </a:solidFill>
                <a:latin typeface="Times New Roman" panose="02020603050405020304" pitchFamily="18" charset="0"/>
                <a:cs typeface="Times New Roman" panose="02020603050405020304" pitchFamily="18" charset="0"/>
              </a:rPr>
              <a:t>the Element Manager software on a host or workstation.</a:t>
            </a:r>
            <a:endParaRPr lang="en-US" altLang="en-US" dirty="0">
              <a:latin typeface="Times New Roman" panose="02020603050405020304" pitchFamily="18" charset="0"/>
              <a:cs typeface="Times New Roman" panose="02020603050405020304" pitchFamily="18" charset="0"/>
            </a:endParaRPr>
          </a:p>
          <a:p>
            <a:pPr marL="0" lvl="0" indent="0" eaLnBrk="0" fontAlgn="base" hangingPunct="0">
              <a:lnSpc>
                <a:spcPct val="100000"/>
              </a:lnSpc>
              <a:spcBef>
                <a:spcPct val="0"/>
              </a:spcBef>
              <a:spcAft>
                <a:spcPct val="0"/>
              </a:spcAft>
              <a:buNone/>
            </a:pPr>
            <a:r>
              <a:rPr lang="en-US" altLang="en-US" dirty="0">
                <a:solidFill>
                  <a:srgbClr val="58585B"/>
                </a:solidFill>
                <a:latin typeface="Times New Roman" panose="02020603050405020304" pitchFamily="18" charset="0"/>
                <a:cs typeface="Times New Roman" panose="02020603050405020304" pitchFamily="18" charset="0"/>
              </a:rPr>
              <a:t>•</a:t>
            </a:r>
            <a:r>
              <a:rPr lang="en-US" altLang="en-US" dirty="0">
                <a:solidFill>
                  <a:srgbClr val="007493"/>
                </a:solidFill>
                <a:latin typeface="Times New Roman" panose="02020603050405020304" pitchFamily="18" charset="0"/>
                <a:cs typeface="Times New Roman" panose="02020603050405020304" pitchFamily="18" charset="0"/>
              </a:rPr>
              <a:t>  </a:t>
            </a:r>
            <a:r>
              <a:rPr lang="en-US" altLang="en-US" dirty="0" smtClean="0">
                <a:solidFill>
                  <a:srgbClr val="58585B"/>
                </a:solidFill>
                <a:latin typeface="Times New Roman" panose="02020603050405020304" pitchFamily="18" charset="0"/>
                <a:cs typeface="Times New Roman" panose="02020603050405020304" pitchFamily="18" charset="0"/>
              </a:rPr>
              <a:t>Configure </a:t>
            </a:r>
            <a:r>
              <a:rPr lang="en-US" altLang="en-US" dirty="0">
                <a:solidFill>
                  <a:srgbClr val="58585B"/>
                </a:solidFill>
                <a:latin typeface="Times New Roman" panose="02020603050405020304" pitchFamily="18" charset="0"/>
                <a:cs typeface="Times New Roman" panose="02020603050405020304" pitchFamily="18" charset="0"/>
              </a:rPr>
              <a:t>your server switches to support Element Manager.</a:t>
            </a:r>
            <a:endParaRPr lang="en-US" altLang="en-US" dirty="0">
              <a:latin typeface="Times New Roman" panose="02020603050405020304" pitchFamily="18" charset="0"/>
              <a:cs typeface="Times New Roman" panose="02020603050405020304" pitchFamily="18" charset="0"/>
            </a:endParaRPr>
          </a:p>
          <a:p>
            <a:pPr marL="0" lvl="0" indent="0" eaLnBrk="0" fontAlgn="base" hangingPunct="0">
              <a:lnSpc>
                <a:spcPct val="100000"/>
              </a:lnSpc>
              <a:spcBef>
                <a:spcPct val="0"/>
              </a:spcBef>
              <a:spcAft>
                <a:spcPct val="0"/>
              </a:spcAft>
              <a:buNone/>
            </a:pPr>
            <a:r>
              <a:rPr lang="en-US" altLang="en-US" dirty="0">
                <a:solidFill>
                  <a:srgbClr val="58585B"/>
                </a:solidFill>
                <a:latin typeface="Times New Roman" panose="02020603050405020304" pitchFamily="18" charset="0"/>
                <a:cs typeface="Times New Roman" panose="02020603050405020304" pitchFamily="18" charset="0"/>
              </a:rPr>
              <a:t>•</a:t>
            </a:r>
            <a:r>
              <a:rPr lang="en-US" altLang="en-US" dirty="0">
                <a:solidFill>
                  <a:srgbClr val="007493"/>
                </a:solidFill>
                <a:latin typeface="Times New Roman" panose="02020603050405020304" pitchFamily="18" charset="0"/>
                <a:cs typeface="Times New Roman" panose="02020603050405020304" pitchFamily="18" charset="0"/>
              </a:rPr>
              <a:t>  </a:t>
            </a:r>
            <a:r>
              <a:rPr lang="en-US" altLang="en-US" dirty="0" smtClean="0">
                <a:solidFill>
                  <a:srgbClr val="58585B"/>
                </a:solidFill>
                <a:latin typeface="Times New Roman" panose="02020603050405020304" pitchFamily="18" charset="0"/>
                <a:cs typeface="Times New Roman" panose="02020603050405020304" pitchFamily="18" charset="0"/>
              </a:rPr>
              <a:t>Launch </a:t>
            </a:r>
            <a:r>
              <a:rPr lang="en-US" altLang="en-US" dirty="0">
                <a:solidFill>
                  <a:srgbClr val="58585B"/>
                </a:solidFill>
                <a:latin typeface="Times New Roman" panose="02020603050405020304" pitchFamily="18" charset="0"/>
                <a:cs typeface="Times New Roman" panose="02020603050405020304" pitchFamily="18" charset="0"/>
              </a:rPr>
              <a:t>Element Manager on your host or workstation.</a:t>
            </a:r>
            <a:endParaRPr lang="en-US" altLang="en-US" dirty="0">
              <a:solidFill>
                <a:srgbClr val="007493"/>
              </a:solidFill>
              <a:latin typeface="Times New Roman" panose="02020603050405020304" pitchFamily="18" charset="0"/>
              <a:cs typeface="Times New Roman" panose="02020603050405020304" pitchFamily="18" charset="0"/>
            </a:endParaRPr>
          </a:p>
        </p:txBody>
      </p:sp>
      <p:pic>
        <p:nvPicPr>
          <p:cNvPr id="2050" name="Picture 2" descr="https://www.cisco.com/c/dam/en/us/td/i/templates/blank.gif">
            <a:hlinkClick r:id="rId2" tooltip="Related image, diagram or screensho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375" y="76200"/>
            <a:ext cx="180975" cy="19050"/>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https://www.cisco.com/c/dam/en/us/td/i/templates/blank.gif">
            <a:hlinkClick r:id="rId2" tooltip="Related image, diagram or screensho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75" y="228600"/>
            <a:ext cx="180975" cy="190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www.cisco.com/c/dam/en/us/td/i/templates/blank.gif">
            <a:hlinkClick r:id="rId2" tooltip="Related image, diagram or screensho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75" y="381000"/>
            <a:ext cx="180975" cy="19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5118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ＭＳ Ｐゴシック" pitchFamily="34" charset="-128"/>
              </a:rPr>
              <a:t>Characteristics</a:t>
            </a:r>
            <a:r>
              <a:rPr lang="en-US" sz="2800" dirty="0">
                <a:ea typeface="ＭＳ Ｐゴシック" pitchFamily="34" charset="-128"/>
              </a:rPr>
              <a:t> </a:t>
            </a:r>
            <a:r>
              <a:rPr lang="en-US" dirty="0">
                <a:ea typeface="ＭＳ Ｐゴシック" pitchFamily="34" charset="-128"/>
              </a:rPr>
              <a:t>of a Network</a:t>
            </a:r>
            <a:endParaRPr lang="en-US" dirty="0"/>
          </a:p>
        </p:txBody>
      </p:sp>
      <p:pic>
        <p:nvPicPr>
          <p:cNvPr id="4" name="Picture 2"/>
          <p:cNvPicPr>
            <a:picLocks noGrp="1" noChangeAspect="1" noChangeArrowheads="1"/>
          </p:cNvPicPr>
          <p:nvPr>
            <p:ph idx="1"/>
          </p:nvPr>
        </p:nvPicPr>
        <p:blipFill>
          <a:blip r:embed="rId2" cstate="print"/>
          <a:srcRect l="30384" t="29523" r="25661" b="9190"/>
          <a:stretch>
            <a:fillRect/>
          </a:stretch>
        </p:blipFill>
        <p:spPr bwMode="auto">
          <a:xfrm>
            <a:off x="1390918" y="1825624"/>
            <a:ext cx="8847786" cy="4691085"/>
          </a:xfrm>
          <a:prstGeom prst="rect">
            <a:avLst/>
          </a:prstGeom>
          <a:noFill/>
          <a:ln w="9525">
            <a:noFill/>
            <a:miter lim="800000"/>
            <a:headEnd/>
            <a:tailEnd/>
          </a:ln>
        </p:spPr>
      </p:pic>
    </p:spTree>
    <p:extLst>
      <p:ext uri="{BB962C8B-B14F-4D97-AF65-F5344CB8AC3E}">
        <p14:creationId xmlns:p14="http://schemas.microsoft.com/office/powerpoint/2010/main" val="11335470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ＭＳ Ｐゴシック" pitchFamily="34" charset="-128"/>
              </a:rPr>
              <a:t>Why Routing?</a:t>
            </a:r>
            <a:endParaRPr lang="en-US" dirty="0"/>
          </a:p>
        </p:txBody>
      </p:sp>
      <p:sp>
        <p:nvSpPr>
          <p:cNvPr id="3" name="Content Placeholder 2"/>
          <p:cNvSpPr>
            <a:spLocks noGrp="1"/>
          </p:cNvSpPr>
          <p:nvPr>
            <p:ph idx="1"/>
          </p:nvPr>
        </p:nvSpPr>
        <p:spPr/>
        <p:txBody>
          <a:bodyPr/>
          <a:lstStyle/>
          <a:p>
            <a:pPr marL="0" indent="0">
              <a:buNone/>
            </a:pPr>
            <a:r>
              <a:rPr lang="en-US"/>
              <a:t>The router is responsible for the routing of traffic between </a:t>
            </a:r>
            <a:r>
              <a:rPr lang="en-US"/>
              <a:t>networks</a:t>
            </a:r>
            <a:r>
              <a:rPr lang="en-US" smtClean="0"/>
              <a:t>.</a:t>
            </a:r>
          </a:p>
          <a:p>
            <a:pPr marL="0" indent="0">
              <a:buNone/>
            </a:pPr>
            <a:endParaRPr lang="en-US" dirty="0"/>
          </a:p>
        </p:txBody>
      </p:sp>
      <p:pic>
        <p:nvPicPr>
          <p:cNvPr id="4" name="Picture 3"/>
          <p:cNvPicPr>
            <a:picLocks noChangeAspect="1"/>
          </p:cNvPicPr>
          <p:nvPr/>
        </p:nvPicPr>
        <p:blipFill rotWithShape="1">
          <a:blip r:embed="rId2"/>
          <a:srcRect l="13600" t="22044" r="42035" b="13535"/>
          <a:stretch/>
        </p:blipFill>
        <p:spPr>
          <a:xfrm>
            <a:off x="1897038" y="2278743"/>
            <a:ext cx="7015142" cy="4269462"/>
          </a:xfrm>
          <a:prstGeom prst="rect">
            <a:avLst/>
          </a:prstGeom>
        </p:spPr>
      </p:pic>
    </p:spTree>
    <p:extLst>
      <p:ext uri="{BB962C8B-B14F-4D97-AF65-F5344CB8AC3E}">
        <p14:creationId xmlns:p14="http://schemas.microsoft.com/office/powerpoint/2010/main" val="31127165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Routers are Computers</a:t>
            </a:r>
          </a:p>
        </p:txBody>
      </p:sp>
      <p:sp>
        <p:nvSpPr>
          <p:cNvPr id="3" name="Content Placeholder 2"/>
          <p:cNvSpPr>
            <a:spLocks noGrp="1"/>
          </p:cNvSpPr>
          <p:nvPr>
            <p:ph idx="1"/>
          </p:nvPr>
        </p:nvSpPr>
        <p:spPr/>
        <p:txBody>
          <a:bodyPr>
            <a:normAutofit/>
          </a:bodyPr>
          <a:lstStyle/>
          <a:p>
            <a:pPr marL="0" indent="0" algn="just">
              <a:buNone/>
            </a:pPr>
            <a:r>
              <a:rPr lang="en-US" sz="3600" dirty="0"/>
              <a:t>Routers are specialized computers containing the following required components to operate:</a:t>
            </a:r>
          </a:p>
          <a:p>
            <a:pPr marL="800100" lvl="1" indent="-342900" algn="just"/>
            <a:r>
              <a:rPr lang="en-US" sz="2800" dirty="0"/>
              <a:t>Central processing unit (CPU)</a:t>
            </a:r>
          </a:p>
          <a:p>
            <a:pPr marL="800100" lvl="1" indent="-342900" algn="just"/>
            <a:r>
              <a:rPr lang="en-US" sz="2800" dirty="0"/>
              <a:t>Operating system (OS)  - Routers use Cisco IOS</a:t>
            </a:r>
          </a:p>
          <a:p>
            <a:pPr marL="800100" lvl="1" indent="-342900" algn="just"/>
            <a:r>
              <a:rPr lang="en-US" sz="2800" dirty="0"/>
              <a:t>Memory and storage (RAM, ROM, NVRAM, Flash, hard drive</a:t>
            </a:r>
            <a:r>
              <a:rPr lang="en-US" sz="2800" dirty="0" smtClean="0"/>
              <a:t>)</a:t>
            </a:r>
          </a:p>
          <a:p>
            <a:pPr marL="800100" lvl="1" indent="-342900" algn="just"/>
            <a:r>
              <a:rPr lang="en-US" sz="2800" dirty="0"/>
              <a:t>Routers use specialized ports and network interface cards to interconnect to other networks.</a:t>
            </a:r>
          </a:p>
          <a:p>
            <a:pPr marL="800100" lvl="1" indent="-342900" algn="just"/>
            <a:endParaRPr lang="en-US" sz="2800" dirty="0"/>
          </a:p>
        </p:txBody>
      </p:sp>
    </p:spTree>
    <p:extLst>
      <p:ext uri="{BB962C8B-B14F-4D97-AF65-F5344CB8AC3E}">
        <p14:creationId xmlns:p14="http://schemas.microsoft.com/office/powerpoint/2010/main" val="8877685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Routers are Computers</a:t>
            </a:r>
          </a:p>
        </p:txBody>
      </p:sp>
      <p:pic>
        <p:nvPicPr>
          <p:cNvPr id="4" name="Content Placeholder 3"/>
          <p:cNvPicPr>
            <a:picLocks noGrp="1" noChangeAspect="1"/>
          </p:cNvPicPr>
          <p:nvPr>
            <p:ph idx="1"/>
          </p:nvPr>
        </p:nvPicPr>
        <p:blipFill rotWithShape="1">
          <a:blip r:embed="rId2"/>
          <a:srcRect l="14305" t="25926" r="44028" b="19877"/>
          <a:stretch/>
        </p:blipFill>
        <p:spPr>
          <a:xfrm>
            <a:off x="838200" y="1690688"/>
            <a:ext cx="10515600" cy="4486275"/>
          </a:xfrm>
          <a:prstGeom prst="rect">
            <a:avLst/>
          </a:prstGeom>
        </p:spPr>
      </p:pic>
    </p:spTree>
    <p:extLst>
      <p:ext uri="{BB962C8B-B14F-4D97-AF65-F5344CB8AC3E}">
        <p14:creationId xmlns:p14="http://schemas.microsoft.com/office/powerpoint/2010/main" val="1687017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rPr>
              <a:t>Routers Interconnect Networks</a:t>
            </a:r>
            <a:endParaRPr lang="en-US" dirty="0"/>
          </a:p>
        </p:txBody>
      </p:sp>
      <p:pic>
        <p:nvPicPr>
          <p:cNvPr id="4" name="Content Placeholder 4" descr="Routing and Switching Essentials - Mozilla Firefox"/>
          <p:cNvPicPr>
            <a:picLocks noGrp="1" noChangeAspect="1"/>
          </p:cNvPicPr>
          <p:nvPr>
            <p:ph idx="1"/>
          </p:nvPr>
        </p:nvPicPr>
        <p:blipFill rotWithShape="1">
          <a:blip r:embed="rId2" cstate="email">
            <a:extLst>
              <a:ext uri="{28A0092B-C50C-407E-A947-70E740481C1C}">
                <a14:useLocalDpi xmlns:a14="http://schemas.microsoft.com/office/drawing/2010/main" val="0"/>
              </a:ext>
            </a:extLst>
          </a:blip>
          <a:srcRect l="12950" t="28147" r="38195" b="2973"/>
          <a:stretch/>
        </p:blipFill>
        <p:spPr>
          <a:xfrm>
            <a:off x="838200" y="1825625"/>
            <a:ext cx="10515599" cy="4588054"/>
          </a:xfrm>
        </p:spPr>
      </p:pic>
    </p:spTree>
    <p:extLst>
      <p:ext uri="{BB962C8B-B14F-4D97-AF65-F5344CB8AC3E}">
        <p14:creationId xmlns:p14="http://schemas.microsoft.com/office/powerpoint/2010/main" val="6090242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Routers Choose Best Paths</a:t>
            </a:r>
          </a:p>
        </p:txBody>
      </p:sp>
      <p:sp>
        <p:nvSpPr>
          <p:cNvPr id="3" name="Content Placeholder 2"/>
          <p:cNvSpPr>
            <a:spLocks noGrp="1"/>
          </p:cNvSpPr>
          <p:nvPr>
            <p:ph idx="1"/>
          </p:nvPr>
        </p:nvSpPr>
        <p:spPr/>
        <p:txBody>
          <a:bodyPr/>
          <a:lstStyle/>
          <a:p>
            <a:r>
              <a:rPr lang="en-US" dirty="0"/>
              <a:t>Routers use static routes and dynamic routing protocols to learn about remote networks and build their routing tables.</a:t>
            </a:r>
          </a:p>
          <a:p>
            <a:r>
              <a:rPr lang="en-US" dirty="0"/>
              <a:t>Routers use routing tables to determine the best path to send packets.</a:t>
            </a:r>
          </a:p>
          <a:p>
            <a:r>
              <a:rPr lang="en-US" dirty="0"/>
              <a:t>Routers encapsulate the packet and forward it to the interface indicated in routing table.</a:t>
            </a:r>
          </a:p>
          <a:p>
            <a:endParaRPr lang="en-US" dirty="0"/>
          </a:p>
        </p:txBody>
      </p:sp>
      <p:pic>
        <p:nvPicPr>
          <p:cNvPr id="4" name="Picture 3"/>
          <p:cNvPicPr>
            <a:picLocks noChangeAspect="1"/>
          </p:cNvPicPr>
          <p:nvPr/>
        </p:nvPicPr>
        <p:blipFill rotWithShape="1">
          <a:blip r:embed="rId2"/>
          <a:srcRect l="17015" t="22099" r="42221" b="51234"/>
          <a:stretch/>
        </p:blipFill>
        <p:spPr>
          <a:xfrm>
            <a:off x="1742754" y="4629955"/>
            <a:ext cx="7454900" cy="1951149"/>
          </a:xfrm>
          <a:prstGeom prst="rect">
            <a:avLst/>
          </a:prstGeom>
        </p:spPr>
      </p:pic>
    </p:spTree>
    <p:extLst>
      <p:ext uri="{BB962C8B-B14F-4D97-AF65-F5344CB8AC3E}">
        <p14:creationId xmlns:p14="http://schemas.microsoft.com/office/powerpoint/2010/main" val="540259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 </a:t>
            </a:r>
            <a:endParaRPr lang="en-US" dirty="0"/>
          </a:p>
        </p:txBody>
      </p:sp>
      <p:sp>
        <p:nvSpPr>
          <p:cNvPr id="3" name="Content Placeholder 2"/>
          <p:cNvSpPr>
            <a:spLocks noGrp="1"/>
          </p:cNvSpPr>
          <p:nvPr>
            <p:ph idx="1"/>
          </p:nvPr>
        </p:nvSpPr>
        <p:spPr/>
        <p:txBody>
          <a:bodyPr/>
          <a:lstStyle/>
          <a:p>
            <a:r>
              <a:rPr lang="en-US" dirty="0" smtClean="0"/>
              <a:t>At the end of this chapter student will be able to:</a:t>
            </a:r>
            <a:endParaRPr lang="en-US" dirty="0"/>
          </a:p>
          <a:p>
            <a:pPr>
              <a:buFontTx/>
              <a:buChar char="-"/>
            </a:pPr>
            <a:r>
              <a:rPr lang="en-US" dirty="0" smtClean="0"/>
              <a:t>Know internet sharing mechanism </a:t>
            </a:r>
          </a:p>
          <a:p>
            <a:pPr>
              <a:buFontTx/>
              <a:buChar char="-"/>
            </a:pPr>
            <a:r>
              <a:rPr lang="en-US" dirty="0" smtClean="0"/>
              <a:t>Know about different network devices. </a:t>
            </a:r>
            <a:endParaRPr lang="en-US" dirty="0" smtClean="0"/>
          </a:p>
          <a:p>
            <a:pPr>
              <a:buFontTx/>
              <a:buChar char="-"/>
            </a:pPr>
            <a:r>
              <a:rPr lang="en-US" dirty="0" smtClean="0"/>
              <a:t>Introduced in to </a:t>
            </a:r>
            <a:r>
              <a:rPr lang="en-US" dirty="0" smtClean="0"/>
              <a:t>CLI</a:t>
            </a:r>
          </a:p>
          <a:p>
            <a:pPr marL="0" indent="0">
              <a:buNone/>
            </a:pPr>
            <a:endParaRPr lang="en-US" dirty="0" smtClean="0"/>
          </a:p>
          <a:p>
            <a:pPr>
              <a:buFontTx/>
              <a:buChar char="-"/>
            </a:pPr>
            <a:endParaRPr lang="en-US" dirty="0"/>
          </a:p>
        </p:txBody>
      </p:sp>
    </p:spTree>
    <p:extLst>
      <p:ext uri="{BB962C8B-B14F-4D97-AF65-F5344CB8AC3E}">
        <p14:creationId xmlns:p14="http://schemas.microsoft.com/office/powerpoint/2010/main" val="2087700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rPr>
              <a:t>Default Gateways</a:t>
            </a:r>
            <a:endParaRPr lang="en-US" dirty="0"/>
          </a:p>
        </p:txBody>
      </p:sp>
      <p:sp>
        <p:nvSpPr>
          <p:cNvPr id="3" name="Content Placeholder 2"/>
          <p:cNvSpPr>
            <a:spLocks noGrp="1"/>
          </p:cNvSpPr>
          <p:nvPr>
            <p:ph idx="1"/>
          </p:nvPr>
        </p:nvSpPr>
        <p:spPr/>
        <p:txBody>
          <a:bodyPr/>
          <a:lstStyle/>
          <a:p>
            <a:pPr marL="236538" lvl="0" indent="-236538" defTabSz="814388">
              <a:lnSpc>
                <a:spcPct val="95000"/>
              </a:lnSpc>
              <a:spcBef>
                <a:spcPct val="50000"/>
              </a:spcBef>
              <a:buClr>
                <a:srgbClr val="708CA1"/>
              </a:buClr>
            </a:pPr>
            <a:r>
              <a:rPr lang="en-US" sz="3200" kern="0" dirty="0">
                <a:solidFill>
                  <a:srgbClr val="000000"/>
                </a:solidFill>
                <a:latin typeface="Times New Roman" panose="02020603050405020304" pitchFamily="18" charset="0"/>
                <a:cs typeface="Times New Roman" panose="02020603050405020304" pitchFamily="18" charset="0"/>
              </a:rPr>
              <a:t>To enable network access devices, must be configured with the following IP address information:</a:t>
            </a:r>
          </a:p>
          <a:p>
            <a:pPr marL="574675" lvl="1" indent="-117475" defTabSz="814388">
              <a:lnSpc>
                <a:spcPct val="95000"/>
              </a:lnSpc>
              <a:spcBef>
                <a:spcPct val="35000"/>
              </a:spcBef>
              <a:buClr>
                <a:srgbClr val="708CA1"/>
              </a:buClr>
              <a:buFont typeface="Wingdings" pitchFamily="2" charset="2"/>
              <a:buChar char="§"/>
            </a:pPr>
            <a:r>
              <a:rPr lang="en-US" b="1" kern="0" dirty="0">
                <a:solidFill>
                  <a:srgbClr val="000000"/>
                </a:solidFill>
                <a:latin typeface="Times New Roman" panose="02020603050405020304" pitchFamily="18" charset="0"/>
                <a:cs typeface="Times New Roman" panose="02020603050405020304" pitchFamily="18" charset="0"/>
              </a:rPr>
              <a:t>IP address</a:t>
            </a:r>
            <a:r>
              <a:rPr lang="en-US" kern="0" dirty="0">
                <a:solidFill>
                  <a:srgbClr val="000000"/>
                </a:solidFill>
                <a:latin typeface="Times New Roman" panose="02020603050405020304" pitchFamily="18" charset="0"/>
                <a:cs typeface="Times New Roman" panose="02020603050405020304" pitchFamily="18" charset="0"/>
              </a:rPr>
              <a:t> - Identifies a unique host on a local network.</a:t>
            </a:r>
            <a:r>
              <a:rPr lang="en-US" b="1" kern="0" dirty="0">
                <a:solidFill>
                  <a:srgbClr val="000000"/>
                </a:solidFill>
                <a:latin typeface="Times New Roman" panose="02020603050405020304" pitchFamily="18" charset="0"/>
                <a:cs typeface="Times New Roman" panose="02020603050405020304" pitchFamily="18" charset="0"/>
              </a:rPr>
              <a:t> </a:t>
            </a:r>
          </a:p>
          <a:p>
            <a:pPr marL="574675" lvl="1" indent="-117475" defTabSz="814388">
              <a:lnSpc>
                <a:spcPct val="95000"/>
              </a:lnSpc>
              <a:spcBef>
                <a:spcPct val="35000"/>
              </a:spcBef>
              <a:buClr>
                <a:srgbClr val="708CA1"/>
              </a:buClr>
              <a:buFont typeface="Wingdings" pitchFamily="2" charset="2"/>
              <a:buChar char="§"/>
            </a:pPr>
            <a:r>
              <a:rPr lang="en-US" b="1" kern="0" dirty="0">
                <a:solidFill>
                  <a:srgbClr val="000000"/>
                </a:solidFill>
                <a:latin typeface="Times New Roman" panose="02020603050405020304" pitchFamily="18" charset="0"/>
                <a:cs typeface="Times New Roman" panose="02020603050405020304" pitchFamily="18" charset="0"/>
              </a:rPr>
              <a:t>Subnet mask </a:t>
            </a:r>
            <a:r>
              <a:rPr lang="en-US" kern="0" dirty="0">
                <a:solidFill>
                  <a:srgbClr val="000000"/>
                </a:solidFill>
                <a:latin typeface="Times New Roman" panose="02020603050405020304" pitchFamily="18" charset="0"/>
                <a:cs typeface="Times New Roman" panose="02020603050405020304" pitchFamily="18" charset="0"/>
              </a:rPr>
              <a:t>- Identifies the host’s network subnet.</a:t>
            </a:r>
          </a:p>
          <a:p>
            <a:pPr marL="574675" lvl="1" indent="-117475" defTabSz="814388">
              <a:lnSpc>
                <a:spcPct val="95000"/>
              </a:lnSpc>
              <a:spcBef>
                <a:spcPct val="35000"/>
              </a:spcBef>
              <a:buClr>
                <a:srgbClr val="708CA1"/>
              </a:buClr>
              <a:buFont typeface="Wingdings" pitchFamily="2" charset="2"/>
              <a:buChar char="§"/>
            </a:pPr>
            <a:r>
              <a:rPr lang="en-US" b="1" kern="0" dirty="0">
                <a:solidFill>
                  <a:srgbClr val="000000"/>
                </a:solidFill>
                <a:latin typeface="Times New Roman" panose="02020603050405020304" pitchFamily="18" charset="0"/>
                <a:cs typeface="Times New Roman" panose="02020603050405020304" pitchFamily="18" charset="0"/>
              </a:rPr>
              <a:t>Default gateway </a:t>
            </a:r>
            <a:r>
              <a:rPr lang="en-US" kern="0" dirty="0">
                <a:solidFill>
                  <a:srgbClr val="000000"/>
                </a:solidFill>
                <a:latin typeface="Times New Roman" panose="02020603050405020304" pitchFamily="18" charset="0"/>
                <a:cs typeface="Times New Roman" panose="02020603050405020304" pitchFamily="18" charset="0"/>
              </a:rPr>
              <a:t>- Identifies the router a packet is sent to when the destination is not on the same local network subnet.</a:t>
            </a:r>
            <a:endParaRPr lang="en-US" sz="36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3985018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rPr>
              <a:t>Document Network Addressing</a:t>
            </a:r>
            <a:endParaRPr lang="en-US" dirty="0"/>
          </a:p>
        </p:txBody>
      </p:sp>
      <p:sp>
        <p:nvSpPr>
          <p:cNvPr id="3" name="Content Placeholder 2"/>
          <p:cNvSpPr>
            <a:spLocks noGrp="1"/>
          </p:cNvSpPr>
          <p:nvPr>
            <p:ph idx="1"/>
          </p:nvPr>
        </p:nvSpPr>
        <p:spPr/>
        <p:txBody>
          <a:bodyPr/>
          <a:lstStyle/>
          <a:p>
            <a:pPr>
              <a:buNone/>
            </a:pPr>
            <a:r>
              <a:rPr lang="en-US" dirty="0"/>
              <a:t>Network documentation should include at least the following in a topology diagram and addressing table:</a:t>
            </a:r>
          </a:p>
          <a:p>
            <a:r>
              <a:rPr lang="en-US" dirty="0"/>
              <a:t>Device names</a:t>
            </a:r>
          </a:p>
          <a:p>
            <a:r>
              <a:rPr lang="en-US" dirty="0"/>
              <a:t>Interfaces </a:t>
            </a:r>
          </a:p>
          <a:p>
            <a:r>
              <a:rPr lang="en-US" dirty="0"/>
              <a:t>IP addresses and </a:t>
            </a:r>
          </a:p>
          <a:p>
            <a:pPr>
              <a:buNone/>
            </a:pPr>
            <a:r>
              <a:rPr lang="en-US" dirty="0"/>
              <a:t>	subnet masks</a:t>
            </a:r>
          </a:p>
          <a:p>
            <a:r>
              <a:rPr lang="en-US" dirty="0"/>
              <a:t>Default gateways</a:t>
            </a:r>
          </a:p>
          <a:p>
            <a:endParaRPr lang="en-US" dirty="0"/>
          </a:p>
        </p:txBody>
      </p:sp>
    </p:spTree>
    <p:extLst>
      <p:ext uri="{BB962C8B-B14F-4D97-AF65-F5344CB8AC3E}">
        <p14:creationId xmlns:p14="http://schemas.microsoft.com/office/powerpoint/2010/main" val="6612352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pic>
        <p:nvPicPr>
          <p:cNvPr id="4" name="Content Placeholder 3"/>
          <p:cNvPicPr>
            <a:picLocks noGrp="1" noChangeAspect="1"/>
          </p:cNvPicPr>
          <p:nvPr>
            <p:ph idx="1"/>
          </p:nvPr>
        </p:nvPicPr>
        <p:blipFill>
          <a:blip r:embed="rId2"/>
          <a:stretch>
            <a:fillRect/>
          </a:stretch>
        </p:blipFill>
        <p:spPr>
          <a:xfrm>
            <a:off x="1030310" y="2163651"/>
            <a:ext cx="9414456" cy="3940935"/>
          </a:xfrm>
          <a:prstGeom prst="rect">
            <a:avLst/>
          </a:prstGeom>
        </p:spPr>
      </p:pic>
    </p:spTree>
    <p:extLst>
      <p:ext uri="{BB962C8B-B14F-4D97-AF65-F5344CB8AC3E}">
        <p14:creationId xmlns:p14="http://schemas.microsoft.com/office/powerpoint/2010/main" val="3903521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rPr>
              <a:t>Enable IP on a Host</a:t>
            </a:r>
            <a:endParaRPr lang="en-US" dirty="0"/>
          </a:p>
        </p:txBody>
      </p:sp>
      <p:sp>
        <p:nvSpPr>
          <p:cNvPr id="3" name="Content Placeholder 2"/>
          <p:cNvSpPr>
            <a:spLocks noGrp="1"/>
          </p:cNvSpPr>
          <p:nvPr>
            <p:ph idx="1"/>
          </p:nvPr>
        </p:nvSpPr>
        <p:spPr/>
        <p:txBody>
          <a:bodyPr/>
          <a:lstStyle/>
          <a:p>
            <a:pPr marL="0" indent="0">
              <a:buNone/>
            </a:pPr>
            <a:r>
              <a:rPr lang="en-US" sz="2000" b="1" dirty="0"/>
              <a:t>Statically Assigned IP address </a:t>
            </a:r>
            <a:r>
              <a:rPr lang="en-US" sz="2000" dirty="0"/>
              <a:t>– The host is manually assigned an IP address, subnet mask and default gateway. A DNS server IP address can also  be assigned.</a:t>
            </a:r>
          </a:p>
          <a:p>
            <a:pPr marL="800100" lvl="1" indent="-342900"/>
            <a:r>
              <a:rPr lang="en-US" dirty="0"/>
              <a:t>Used to identify specific network resources such as network servers and printers.</a:t>
            </a:r>
          </a:p>
          <a:p>
            <a:pPr marL="800100" lvl="1" indent="-342900"/>
            <a:r>
              <a:rPr lang="en-US" dirty="0"/>
              <a:t>Can be used in very small networks with few hosts.</a:t>
            </a:r>
          </a:p>
          <a:p>
            <a:pPr marL="0" indent="0">
              <a:buNone/>
            </a:pPr>
            <a:endParaRPr lang="en-US" sz="2000" b="1" dirty="0"/>
          </a:p>
          <a:p>
            <a:pPr marL="0" indent="0">
              <a:buNone/>
            </a:pPr>
            <a:r>
              <a:rPr lang="en-US" sz="2000" b="1" dirty="0"/>
              <a:t>Dynamically Assigned IP Address </a:t>
            </a:r>
            <a:r>
              <a:rPr lang="en-US" sz="2000" dirty="0"/>
              <a:t>– IP Address information is dynamically assigned by a server using Dynamic Host Configuration Protocol (DHCP).</a:t>
            </a:r>
          </a:p>
          <a:p>
            <a:pPr marL="800100" lvl="1" indent="-342900"/>
            <a:r>
              <a:rPr lang="en-US" dirty="0"/>
              <a:t>Most hosts acquire their IP address information through DHCP.</a:t>
            </a:r>
          </a:p>
          <a:p>
            <a:pPr marL="800100" lvl="1" indent="-342900"/>
            <a:r>
              <a:rPr lang="en-US" dirty="0"/>
              <a:t>DHCP services can be provided by Cisco routers.</a:t>
            </a:r>
            <a:endParaRPr lang="en-US" dirty="0"/>
          </a:p>
        </p:txBody>
      </p:sp>
    </p:spTree>
    <p:extLst>
      <p:ext uri="{BB962C8B-B14F-4D97-AF65-F5344CB8AC3E}">
        <p14:creationId xmlns:p14="http://schemas.microsoft.com/office/powerpoint/2010/main" val="2949655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pic>
        <p:nvPicPr>
          <p:cNvPr id="4" name="Picture 3"/>
          <p:cNvPicPr>
            <a:picLocks noChangeAspect="1"/>
          </p:cNvPicPr>
          <p:nvPr/>
        </p:nvPicPr>
        <p:blipFill rotWithShape="1">
          <a:blip r:embed="rId2"/>
          <a:srcRect l="15764" t="19259" r="40833" b="13951"/>
          <a:stretch/>
        </p:blipFill>
        <p:spPr>
          <a:xfrm>
            <a:off x="1660586" y="1690688"/>
            <a:ext cx="6697803" cy="4595899"/>
          </a:xfrm>
          <a:prstGeom prst="rect">
            <a:avLst/>
          </a:prstGeom>
        </p:spPr>
      </p:pic>
    </p:spTree>
    <p:extLst>
      <p:ext uri="{BB962C8B-B14F-4D97-AF65-F5344CB8AC3E}">
        <p14:creationId xmlns:p14="http://schemas.microsoft.com/office/powerpoint/2010/main" val="634882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Introduced in to CLI</a:t>
            </a:r>
          </a:p>
        </p:txBody>
      </p:sp>
      <p:sp>
        <p:nvSpPr>
          <p:cNvPr id="3" name="Content Placeholder 2"/>
          <p:cNvSpPr>
            <a:spLocks noGrp="1"/>
          </p:cNvSpPr>
          <p:nvPr>
            <p:ph idx="1"/>
          </p:nvPr>
        </p:nvSpPr>
        <p:spPr/>
        <p:txBody>
          <a:bodyPr>
            <a:normAutofit lnSpcReduction="10000"/>
          </a:bodyPr>
          <a:lstStyle/>
          <a:p>
            <a:r>
              <a:rPr lang="en-US" dirty="0"/>
              <a:t>Network infrastructure devices require IP addresses to enable remote management. </a:t>
            </a:r>
          </a:p>
          <a:p>
            <a:r>
              <a:rPr lang="en-US" dirty="0"/>
              <a:t>On a switch, the management IP address is assigned on a virtual interface called a switched virtual interface (SVI</a:t>
            </a:r>
            <a:r>
              <a:rPr lang="en-US" dirty="0" smtClean="0"/>
              <a:t>).</a:t>
            </a:r>
          </a:p>
          <a:p>
            <a:r>
              <a:rPr lang="en-US" b="1" dirty="0"/>
              <a:t>Name the device –</a:t>
            </a:r>
            <a:r>
              <a:rPr lang="en-US" dirty="0"/>
              <a:t> Distinguishes it from other routers</a:t>
            </a:r>
          </a:p>
          <a:p>
            <a:r>
              <a:rPr lang="en-US" b="1" dirty="0"/>
              <a:t>Secure management access – </a:t>
            </a:r>
            <a:r>
              <a:rPr lang="en-US" dirty="0"/>
              <a:t>Secures privileged EXEC, user EXEC, and Telnet access, and encrypts passwords .</a:t>
            </a:r>
          </a:p>
          <a:p>
            <a:r>
              <a:rPr lang="en-US" b="1" dirty="0"/>
              <a:t>Configure a banner –</a:t>
            </a:r>
            <a:r>
              <a:rPr lang="en-US" dirty="0"/>
              <a:t> Provides legal notification of unauthorized access.</a:t>
            </a:r>
          </a:p>
          <a:p>
            <a:r>
              <a:rPr lang="en-US" b="1" dirty="0"/>
              <a:t>Save the </a:t>
            </a:r>
            <a:r>
              <a:rPr lang="en-US" b="1" dirty="0" smtClean="0"/>
              <a:t>Configuration</a:t>
            </a:r>
            <a:endParaRPr lang="en-US" sz="2000" b="1" dirty="0"/>
          </a:p>
        </p:txBody>
      </p:sp>
    </p:spTree>
    <p:extLst>
      <p:ext uri="{BB962C8B-B14F-4D97-AF65-F5344CB8AC3E}">
        <p14:creationId xmlns:p14="http://schemas.microsoft.com/office/powerpoint/2010/main" val="39511978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 </a:t>
            </a:r>
            <a:endParaRPr lang="en-US" dirty="0"/>
          </a:p>
        </p:txBody>
      </p:sp>
      <p:sp>
        <p:nvSpPr>
          <p:cNvPr id="3" name="Content Placeholder 2"/>
          <p:cNvSpPr>
            <a:spLocks noGrp="1"/>
          </p:cNvSpPr>
          <p:nvPr>
            <p:ph idx="1"/>
          </p:nvPr>
        </p:nvSpPr>
        <p:spPr/>
        <p:txBody>
          <a:bodyPr/>
          <a:lstStyle/>
          <a:p>
            <a:pPr>
              <a:buNone/>
            </a:pPr>
            <a:r>
              <a:rPr lang="en-US" sz="3600" dirty="0"/>
              <a:t>To be available, a router interface  must be:</a:t>
            </a:r>
          </a:p>
          <a:p>
            <a:r>
              <a:rPr lang="en-US" dirty="0"/>
              <a:t>Configured with an address and subnet mask.</a:t>
            </a:r>
          </a:p>
          <a:p>
            <a:r>
              <a:rPr lang="en-US" dirty="0"/>
              <a:t>Activated using </a:t>
            </a:r>
            <a:r>
              <a:rPr lang="en-US" b="1" dirty="0"/>
              <a:t>no shutdown</a:t>
            </a:r>
            <a:r>
              <a:rPr lang="en-US" dirty="0"/>
              <a:t> command. By default LAN and WAN interfaces are not activated. </a:t>
            </a:r>
          </a:p>
          <a:p>
            <a:r>
              <a:rPr lang="en-US" dirty="0"/>
              <a:t>Configured with the clock rate command on the Serial cable end labeled DCE. </a:t>
            </a:r>
          </a:p>
          <a:p>
            <a:pPr marL="0" indent="0">
              <a:buNone/>
            </a:pPr>
            <a:r>
              <a:rPr lang="en-US"/>
              <a:t>Optional description can be included.</a:t>
            </a:r>
          </a:p>
          <a:p>
            <a:pPr marL="0" indent="0">
              <a:buNone/>
            </a:pPr>
            <a:endParaRPr lang="en-US" dirty="0"/>
          </a:p>
        </p:txBody>
      </p:sp>
    </p:spTree>
    <p:extLst>
      <p:ext uri="{BB962C8B-B14F-4D97-AF65-F5344CB8AC3E}">
        <p14:creationId xmlns:p14="http://schemas.microsoft.com/office/powerpoint/2010/main" val="7721947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pic>
        <p:nvPicPr>
          <p:cNvPr id="4" name="Content Placeholder 3" descr="Routing and Switching Essentials - Mozilla Firefox"/>
          <p:cNvPicPr>
            <a:picLocks noGrp="1" noChangeAspect="1"/>
          </p:cNvPicPr>
          <p:nvPr>
            <p:ph idx="1"/>
          </p:nvPr>
        </p:nvPicPr>
        <p:blipFill rotWithShape="1">
          <a:blip r:embed="rId2" cstate="email">
            <a:extLst>
              <a:ext uri="{28A0092B-C50C-407E-A947-70E740481C1C}">
                <a14:useLocalDpi xmlns:a14="http://schemas.microsoft.com/office/drawing/2010/main" val="0"/>
              </a:ext>
            </a:extLst>
          </a:blip>
          <a:srcRect l="17112" t="20504" r="44600" b="16957"/>
          <a:stretch/>
        </p:blipFill>
        <p:spPr>
          <a:xfrm>
            <a:off x="708338" y="1690688"/>
            <a:ext cx="7160654" cy="4826021"/>
          </a:xfrm>
          <a:prstGeom prst="rect">
            <a:avLst/>
          </a:prstGeom>
        </p:spPr>
      </p:pic>
    </p:spTree>
    <p:extLst>
      <p:ext uri="{BB962C8B-B14F-4D97-AF65-F5344CB8AC3E}">
        <p14:creationId xmlns:p14="http://schemas.microsoft.com/office/powerpoint/2010/main" val="33848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Chapter One: Device Configuration </a:t>
            </a:r>
            <a:endParaRPr lang="en-US" dirty="0"/>
          </a:p>
        </p:txBody>
      </p:sp>
      <p:sp>
        <p:nvSpPr>
          <p:cNvPr id="3" name="Content Placeholder 2"/>
          <p:cNvSpPr>
            <a:spLocks noGrp="1"/>
          </p:cNvSpPr>
          <p:nvPr>
            <p:ph idx="1"/>
          </p:nvPr>
        </p:nvSpPr>
        <p:spPr/>
        <p:txBody>
          <a:bodyPr/>
          <a:lstStyle/>
          <a:p>
            <a:pPr marL="0" indent="0">
              <a:buNone/>
            </a:pPr>
            <a:r>
              <a:rPr lang="en-US" dirty="0" smtClean="0"/>
              <a:t>What is device?</a:t>
            </a:r>
          </a:p>
          <a:p>
            <a:pPr marL="0" indent="0">
              <a:buNone/>
            </a:pPr>
            <a:r>
              <a:rPr lang="en-US" dirty="0" smtClean="0"/>
              <a:t>An instrumentally invented for a particular purpose</a:t>
            </a:r>
          </a:p>
          <a:p>
            <a:pPr>
              <a:buFontTx/>
              <a:buChar char="-"/>
            </a:pPr>
            <a:r>
              <a:rPr lang="en-US" dirty="0" smtClean="0"/>
              <a:t>If so list some of network device?</a:t>
            </a:r>
          </a:p>
          <a:p>
            <a:pPr lvl="1">
              <a:buFontTx/>
              <a:buChar char="-"/>
            </a:pPr>
            <a:r>
              <a:rPr lang="en-US" dirty="0" smtClean="0"/>
              <a:t>Hub =&gt; layer one on OSI reference model </a:t>
            </a:r>
            <a:endParaRPr lang="en-US" dirty="0" smtClean="0"/>
          </a:p>
          <a:p>
            <a:pPr lvl="1">
              <a:buFontTx/>
              <a:buChar char="-"/>
            </a:pPr>
            <a:r>
              <a:rPr lang="en-US" dirty="0"/>
              <a:t>Switch </a:t>
            </a:r>
            <a:r>
              <a:rPr lang="en-US" dirty="0" smtClean="0"/>
              <a:t>=&gt; </a:t>
            </a:r>
            <a:r>
              <a:rPr lang="en-US" dirty="0"/>
              <a:t>layer </a:t>
            </a:r>
            <a:r>
              <a:rPr lang="en-US" dirty="0" smtClean="0"/>
              <a:t>two </a:t>
            </a:r>
            <a:r>
              <a:rPr lang="en-US" dirty="0"/>
              <a:t>on OSI reference model </a:t>
            </a:r>
            <a:endParaRPr lang="en-US" dirty="0" smtClean="0"/>
          </a:p>
          <a:p>
            <a:pPr lvl="1">
              <a:buFontTx/>
              <a:buChar char="-"/>
            </a:pPr>
            <a:r>
              <a:rPr lang="en-US" dirty="0" smtClean="0"/>
              <a:t>Repeater </a:t>
            </a:r>
            <a:r>
              <a:rPr lang="en-US" dirty="0" smtClean="0"/>
              <a:t>=&gt; </a:t>
            </a:r>
            <a:r>
              <a:rPr lang="en-US" dirty="0"/>
              <a:t>layer </a:t>
            </a:r>
            <a:r>
              <a:rPr lang="en-US" dirty="0" smtClean="0"/>
              <a:t>one </a:t>
            </a:r>
            <a:r>
              <a:rPr lang="en-US" dirty="0"/>
              <a:t>on OSI reference model </a:t>
            </a:r>
            <a:endParaRPr lang="en-US" dirty="0" smtClean="0"/>
          </a:p>
          <a:p>
            <a:pPr lvl="1">
              <a:buFontTx/>
              <a:buChar char="-"/>
            </a:pPr>
            <a:r>
              <a:rPr lang="en-US" dirty="0"/>
              <a:t>Router </a:t>
            </a:r>
            <a:r>
              <a:rPr lang="en-US" dirty="0" smtClean="0"/>
              <a:t>=&gt; </a:t>
            </a:r>
            <a:r>
              <a:rPr lang="en-US" dirty="0"/>
              <a:t>layer </a:t>
            </a:r>
            <a:r>
              <a:rPr lang="en-US" dirty="0" smtClean="0"/>
              <a:t>three </a:t>
            </a:r>
            <a:r>
              <a:rPr lang="en-US" dirty="0"/>
              <a:t>on OSI reference model </a:t>
            </a:r>
            <a:endParaRPr lang="en-US" dirty="0" smtClean="0"/>
          </a:p>
          <a:p>
            <a:pPr lvl="1">
              <a:buFontTx/>
              <a:buChar char="-"/>
            </a:pPr>
            <a:r>
              <a:rPr lang="en-US" dirty="0"/>
              <a:t>Bridge </a:t>
            </a:r>
            <a:r>
              <a:rPr lang="en-US" dirty="0" smtClean="0"/>
              <a:t>=&gt; </a:t>
            </a:r>
            <a:r>
              <a:rPr lang="en-US"/>
              <a:t>layer </a:t>
            </a:r>
            <a:r>
              <a:rPr lang="en-US" smtClean="0"/>
              <a:t>two </a:t>
            </a:r>
            <a:r>
              <a:rPr lang="en-US" dirty="0"/>
              <a:t>on OSI reference model </a:t>
            </a:r>
            <a:endParaRPr lang="en-US" dirty="0" smtClean="0"/>
          </a:p>
          <a:p>
            <a:pPr lvl="1">
              <a:buFontTx/>
              <a:buChar char="-"/>
            </a:pPr>
            <a:r>
              <a:rPr lang="en-US" dirty="0" smtClean="0"/>
              <a:t>So on  </a:t>
            </a:r>
          </a:p>
          <a:p>
            <a:pPr lvl="1">
              <a:buFontTx/>
              <a:buChar char="-"/>
            </a:pPr>
            <a:endParaRPr lang="en-US" dirty="0"/>
          </a:p>
        </p:txBody>
      </p:sp>
    </p:spTree>
    <p:extLst>
      <p:ext uri="{BB962C8B-B14F-4D97-AF65-F5344CB8AC3E}">
        <p14:creationId xmlns:p14="http://schemas.microsoft.com/office/powerpoint/2010/main" val="2927162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Configuration Wizard for </a:t>
            </a:r>
            <a:r>
              <a:rPr lang="en-US" dirty="0"/>
              <a:t>I</a:t>
            </a:r>
            <a:r>
              <a:rPr lang="en-US" dirty="0" smtClean="0"/>
              <a:t>nternet Sharing </a:t>
            </a:r>
            <a:endParaRPr lang="en-US" dirty="0"/>
          </a:p>
        </p:txBody>
      </p:sp>
      <p:sp>
        <p:nvSpPr>
          <p:cNvPr id="3" name="Content Placeholder 2"/>
          <p:cNvSpPr>
            <a:spLocks noGrp="1"/>
          </p:cNvSpPr>
          <p:nvPr>
            <p:ph idx="1"/>
          </p:nvPr>
        </p:nvSpPr>
        <p:spPr/>
        <p:txBody>
          <a:bodyPr/>
          <a:lstStyle/>
          <a:p>
            <a:r>
              <a:rPr lang="en-US" dirty="0" smtClean="0"/>
              <a:t> Internet connection sharing (ICS) comes with all versions of Windows since Windows 98 Second Edition.</a:t>
            </a:r>
          </a:p>
          <a:p>
            <a:r>
              <a:rPr lang="en-US" dirty="0" smtClean="0"/>
              <a:t> With ICS, only one computer, known as the gateway computer, has a direct connection to the Internet, such as a dialup modem connection or a DSL connection. </a:t>
            </a:r>
          </a:p>
          <a:p>
            <a:r>
              <a:rPr lang="en-US" dirty="0" smtClean="0"/>
              <a:t>The other computers on your network connect to the Internet through the gateway computer.</a:t>
            </a:r>
          </a:p>
          <a:p>
            <a:endParaRPr lang="en-US" dirty="0"/>
          </a:p>
        </p:txBody>
      </p:sp>
    </p:spTree>
    <p:extLst>
      <p:ext uri="{BB962C8B-B14F-4D97-AF65-F5344CB8AC3E}">
        <p14:creationId xmlns:p14="http://schemas.microsoft.com/office/powerpoint/2010/main" val="439915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sp>
        <p:nvSpPr>
          <p:cNvPr id="3" name="Content Placeholder 2"/>
          <p:cNvSpPr>
            <a:spLocks noGrp="1"/>
          </p:cNvSpPr>
          <p:nvPr>
            <p:ph idx="1"/>
          </p:nvPr>
        </p:nvSpPr>
        <p:spPr/>
        <p:txBody>
          <a:bodyPr/>
          <a:lstStyle/>
          <a:p>
            <a:r>
              <a:rPr lang="en-US" dirty="0" smtClean="0"/>
              <a:t>To activate Internet connection sharing, follow this procedure on the computer that has the Internet connection that you want to share</a:t>
            </a:r>
            <a:r>
              <a:rPr lang="en-US" dirty="0" smtClean="0"/>
              <a:t>:  </a:t>
            </a:r>
            <a:r>
              <a:rPr lang="en-US" b="1" dirty="0" smtClean="0"/>
              <a:t>homework</a:t>
            </a:r>
            <a:r>
              <a:rPr lang="en-US" dirty="0" smtClean="0"/>
              <a:t> use your computer to share internet. </a:t>
            </a:r>
          </a:p>
          <a:p>
            <a:endParaRPr lang="en-US" dirty="0" smtClean="0"/>
          </a:p>
          <a:p>
            <a:endParaRPr lang="en-US" dirty="0"/>
          </a:p>
        </p:txBody>
      </p:sp>
    </p:spTree>
    <p:extLst>
      <p:ext uri="{BB962C8B-B14F-4D97-AF65-F5344CB8AC3E}">
        <p14:creationId xmlns:p14="http://schemas.microsoft.com/office/powerpoint/2010/main" val="2711168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Router configuration wizard </a:t>
            </a:r>
            <a:endParaRPr lang="en-US" dirty="0"/>
          </a:p>
        </p:txBody>
      </p:sp>
      <p:sp>
        <p:nvSpPr>
          <p:cNvPr id="3" name="Content Placeholder 2"/>
          <p:cNvSpPr>
            <a:spLocks noGrp="1"/>
          </p:cNvSpPr>
          <p:nvPr>
            <p:ph idx="1"/>
          </p:nvPr>
        </p:nvSpPr>
        <p:spPr/>
        <p:txBody>
          <a:bodyPr/>
          <a:lstStyle/>
          <a:p>
            <a:pPr>
              <a:buFontTx/>
              <a:buChar char="-"/>
            </a:pPr>
            <a:r>
              <a:rPr lang="en-US" dirty="0" smtClean="0"/>
              <a:t>Continue </a:t>
            </a:r>
            <a:r>
              <a:rPr lang="en-US" dirty="0"/>
              <a:t>with configuration dialog? [yes/no]: </a:t>
            </a:r>
            <a:r>
              <a:rPr lang="en-US" dirty="0" smtClean="0"/>
              <a:t>no =&gt; use manual </a:t>
            </a:r>
            <a:r>
              <a:rPr lang="en-US" dirty="0" err="1" smtClean="0"/>
              <a:t>configer</a:t>
            </a:r>
            <a:endParaRPr lang="en-US" dirty="0" smtClean="0"/>
          </a:p>
          <a:p>
            <a:pPr>
              <a:buFontTx/>
              <a:buChar char="-"/>
            </a:pPr>
            <a:r>
              <a:rPr lang="en-US" dirty="0" smtClean="0"/>
              <a:t>What about the answer is yes =&gt;</a:t>
            </a:r>
          </a:p>
          <a:p>
            <a:pPr>
              <a:buFontTx/>
              <a:buChar char="-"/>
            </a:pPr>
            <a:r>
              <a:rPr lang="en-US" altLang="en-US" dirty="0">
                <a:solidFill>
                  <a:srgbClr val="333333"/>
                </a:solidFill>
                <a:latin typeface="Times New Roman" panose="02020603050405020304" pitchFamily="18" charset="0"/>
                <a:cs typeface="Times New Roman" panose="02020603050405020304" pitchFamily="18" charset="0"/>
              </a:rPr>
              <a:t>At any point you may enter a question mark '?' </a:t>
            </a:r>
            <a:r>
              <a:rPr lang="en-US" altLang="en-US" dirty="0" smtClean="0">
                <a:solidFill>
                  <a:srgbClr val="333333"/>
                </a:solidFill>
                <a:latin typeface="Times New Roman" panose="02020603050405020304" pitchFamily="18" charset="0"/>
                <a:cs typeface="Times New Roman" panose="02020603050405020304" pitchFamily="18" charset="0"/>
              </a:rPr>
              <a:t>for </a:t>
            </a:r>
            <a:r>
              <a:rPr lang="en-US" altLang="en-US" dirty="0">
                <a:solidFill>
                  <a:srgbClr val="333333"/>
                </a:solidFill>
                <a:latin typeface="Times New Roman" panose="02020603050405020304" pitchFamily="18" charset="0"/>
                <a:cs typeface="Times New Roman" panose="02020603050405020304" pitchFamily="18" charset="0"/>
              </a:rPr>
              <a:t>help. </a:t>
            </a:r>
            <a:endParaRPr lang="en-US" altLang="en-US" dirty="0" smtClean="0">
              <a:solidFill>
                <a:srgbClr val="333333"/>
              </a:solidFill>
              <a:latin typeface="Times New Roman" panose="02020603050405020304" pitchFamily="18" charset="0"/>
              <a:cs typeface="Times New Roman" panose="02020603050405020304" pitchFamily="18" charset="0"/>
            </a:endParaRPr>
          </a:p>
          <a:p>
            <a:pPr>
              <a:buFontTx/>
              <a:buChar char="-"/>
            </a:pPr>
            <a:r>
              <a:rPr lang="en-US" altLang="en-US" dirty="0" smtClean="0">
                <a:solidFill>
                  <a:srgbClr val="333333"/>
                </a:solidFill>
                <a:latin typeface="Times New Roman" panose="02020603050405020304" pitchFamily="18" charset="0"/>
                <a:cs typeface="Times New Roman" panose="02020603050405020304" pitchFamily="18" charset="0"/>
              </a:rPr>
              <a:t>Use </a:t>
            </a:r>
            <a:r>
              <a:rPr lang="en-US" altLang="en-US" dirty="0">
                <a:solidFill>
                  <a:srgbClr val="333333"/>
                </a:solidFill>
                <a:latin typeface="Times New Roman" panose="02020603050405020304" pitchFamily="18" charset="0"/>
                <a:cs typeface="Times New Roman" panose="02020603050405020304" pitchFamily="18" charset="0"/>
              </a:rPr>
              <a:t>ctrl-c to abort configuration dialog at any prompt.</a:t>
            </a:r>
            <a:r>
              <a:rPr lang="en-US" altLang="en-US" dirty="0">
                <a:latin typeface="Times New Roman" panose="02020603050405020304" pitchFamily="18" charset="0"/>
                <a:cs typeface="Times New Roman" panose="02020603050405020304" pitchFamily="18" charset="0"/>
              </a:rPr>
              <a:t> </a:t>
            </a:r>
            <a:endParaRPr lang="en-US" altLang="en-US" dirty="0" smtClean="0">
              <a:latin typeface="Times New Roman" panose="02020603050405020304" pitchFamily="18" charset="0"/>
              <a:cs typeface="Times New Roman" panose="02020603050405020304" pitchFamily="18" charset="0"/>
            </a:endParaRPr>
          </a:p>
          <a:p>
            <a:pPr>
              <a:buFontTx/>
              <a:buChar char="-"/>
            </a:pPr>
            <a:r>
              <a:rPr lang="en-US" altLang="en-US" dirty="0">
                <a:solidFill>
                  <a:srgbClr val="333333"/>
                </a:solidFill>
                <a:latin typeface="Times New Roman" panose="02020603050405020304" pitchFamily="18" charset="0"/>
                <a:cs typeface="Times New Roman" panose="02020603050405020304" pitchFamily="18" charset="0"/>
              </a:rPr>
              <a:t>Would you like to enter basic management setup? [yes/no]: yes Configuring global parameters: </a:t>
            </a:r>
            <a:endParaRPr lang="en-US" altLang="en-US" dirty="0" smtClean="0">
              <a:solidFill>
                <a:srgbClr val="333333"/>
              </a:solidFill>
              <a:latin typeface="Times New Roman" panose="02020603050405020304" pitchFamily="18" charset="0"/>
              <a:cs typeface="Times New Roman" panose="02020603050405020304" pitchFamily="18" charset="0"/>
            </a:endParaRPr>
          </a:p>
          <a:p>
            <a:pPr>
              <a:buFontTx/>
              <a:buChar char="-"/>
            </a:pPr>
            <a:r>
              <a:rPr lang="en-US" altLang="en-US" dirty="0" smtClean="0">
                <a:solidFill>
                  <a:srgbClr val="333333"/>
                </a:solidFill>
                <a:latin typeface="Times New Roman" panose="02020603050405020304" pitchFamily="18" charset="0"/>
                <a:cs typeface="Times New Roman" panose="02020603050405020304" pitchFamily="18" charset="0"/>
              </a:rPr>
              <a:t>Enter </a:t>
            </a:r>
            <a:r>
              <a:rPr lang="en-US" altLang="en-US" dirty="0">
                <a:solidFill>
                  <a:srgbClr val="333333"/>
                </a:solidFill>
                <a:latin typeface="Times New Roman" panose="02020603050405020304" pitchFamily="18" charset="0"/>
                <a:cs typeface="Times New Roman" panose="02020603050405020304" pitchFamily="18" charset="0"/>
              </a:rPr>
              <a:t>host name [Router]: Router2</a:t>
            </a:r>
            <a:r>
              <a:rPr lang="en-US" altLang="en-US" sz="4000" dirty="0">
                <a:latin typeface="Times New Roman" panose="02020603050405020304" pitchFamily="18" charset="0"/>
                <a:cs typeface="Times New Roman" panose="02020603050405020304" pitchFamily="18" charset="0"/>
              </a:rPr>
              <a:t> </a:t>
            </a:r>
            <a:endParaRPr lang="en-US" altLang="en-US" sz="6000" dirty="0">
              <a:latin typeface="Times New Roman" panose="02020603050405020304" pitchFamily="18" charset="0"/>
              <a:cs typeface="Times New Roman" panose="02020603050405020304" pitchFamily="18" charset="0"/>
            </a:endParaRPr>
          </a:p>
          <a:p>
            <a:pPr>
              <a:buFontTx/>
              <a:buChar char="-"/>
            </a:pPr>
            <a:endParaRPr lang="en-US" altLang="en-US" dirty="0">
              <a:latin typeface="Times New Roman" panose="02020603050405020304" pitchFamily="18" charset="0"/>
              <a:cs typeface="Times New Roman" panose="02020603050405020304" pitchFamily="18" charset="0"/>
            </a:endParaRPr>
          </a:p>
          <a:p>
            <a:pPr>
              <a:buFontTx/>
              <a:buChar char="-"/>
            </a:pPr>
            <a:endParaRPr lang="en-US" dirty="0"/>
          </a:p>
        </p:txBody>
      </p:sp>
    </p:spTree>
    <p:extLst>
      <p:ext uri="{BB962C8B-B14F-4D97-AF65-F5344CB8AC3E}">
        <p14:creationId xmlns:p14="http://schemas.microsoft.com/office/powerpoint/2010/main" val="22637177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View </a:t>
            </a:r>
            <a:r>
              <a:rPr lang="en-US" dirty="0" smtClean="0"/>
              <a:t>device </a:t>
            </a:r>
            <a:endParaRPr lang="en-US" dirty="0"/>
          </a:p>
        </p:txBody>
      </p:sp>
      <p:sp>
        <p:nvSpPr>
          <p:cNvPr id="3" name="Content Placeholder 2"/>
          <p:cNvSpPr>
            <a:spLocks noGrp="1"/>
          </p:cNvSpPr>
          <p:nvPr>
            <p:ph idx="1"/>
          </p:nvPr>
        </p:nvSpPr>
        <p:spPr/>
        <p:txBody>
          <a:bodyPr/>
          <a:lstStyle/>
          <a:p>
            <a:pPr>
              <a:buNone/>
            </a:pPr>
            <a:r>
              <a:rPr lang="en-US" dirty="0"/>
              <a:t>Show commands are used  to verify operation and configuration of interface:</a:t>
            </a:r>
          </a:p>
          <a:p>
            <a:r>
              <a:rPr lang="en-US" b="1" dirty="0"/>
              <a:t>show </a:t>
            </a:r>
            <a:r>
              <a:rPr lang="en-US" b="1" dirty="0" err="1"/>
              <a:t>ip</a:t>
            </a:r>
            <a:r>
              <a:rPr lang="en-US" b="1" dirty="0"/>
              <a:t> interfaces brief</a:t>
            </a:r>
          </a:p>
          <a:p>
            <a:r>
              <a:rPr lang="en-US" b="1" dirty="0"/>
              <a:t>show </a:t>
            </a:r>
            <a:r>
              <a:rPr lang="en-US" b="1" dirty="0" err="1"/>
              <a:t>ip</a:t>
            </a:r>
            <a:r>
              <a:rPr lang="en-US" b="1" dirty="0"/>
              <a:t> route</a:t>
            </a:r>
          </a:p>
          <a:p>
            <a:r>
              <a:rPr lang="en-US" b="1" dirty="0"/>
              <a:t>show running-</a:t>
            </a:r>
            <a:r>
              <a:rPr lang="en-US" b="1" dirty="0" err="1"/>
              <a:t>config</a:t>
            </a:r>
            <a:r>
              <a:rPr lang="en-US" b="1" dirty="0"/>
              <a:t> </a:t>
            </a:r>
          </a:p>
          <a:p>
            <a:pPr>
              <a:buNone/>
            </a:pPr>
            <a:r>
              <a:rPr lang="en-US" dirty="0"/>
              <a:t>Show commands that are used to gather more detailed interface information:</a:t>
            </a:r>
          </a:p>
          <a:p>
            <a:r>
              <a:rPr lang="en-US" b="1" dirty="0"/>
              <a:t>show interfaces</a:t>
            </a:r>
            <a:endParaRPr lang="en-US" dirty="0"/>
          </a:p>
          <a:p>
            <a:r>
              <a:rPr lang="en-US" b="1" dirty="0"/>
              <a:t>show </a:t>
            </a:r>
            <a:r>
              <a:rPr lang="en-US" b="1" dirty="0" err="1"/>
              <a:t>ip</a:t>
            </a:r>
            <a:r>
              <a:rPr lang="en-US" b="1" dirty="0"/>
              <a:t> interfaces</a:t>
            </a:r>
            <a:endParaRPr lang="en-US" dirty="0"/>
          </a:p>
          <a:p>
            <a:endParaRPr lang="en-US" dirty="0"/>
          </a:p>
        </p:txBody>
      </p:sp>
    </p:spTree>
    <p:extLst>
      <p:ext uri="{BB962C8B-B14F-4D97-AF65-F5344CB8AC3E}">
        <p14:creationId xmlns:p14="http://schemas.microsoft.com/office/powerpoint/2010/main" val="3059662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Automatic Discovery and Configuration Manager</a:t>
            </a:r>
            <a:endParaRPr lang="en-US" dirty="0"/>
          </a:p>
        </p:txBody>
      </p:sp>
      <p:sp>
        <p:nvSpPr>
          <p:cNvPr id="3" name="Content Placeholder 2"/>
          <p:cNvSpPr>
            <a:spLocks noGrp="1"/>
          </p:cNvSpPr>
          <p:nvPr>
            <p:ph idx="1"/>
          </p:nvPr>
        </p:nvSpPr>
        <p:spPr/>
        <p:txBody>
          <a:bodyPr/>
          <a:lstStyle/>
          <a:p>
            <a:r>
              <a:rPr lang="en-US" dirty="0"/>
              <a:t>Configure discovery methods to find resources to manage from your network, Active Directory, and Azure Active Directory (Azure AD). </a:t>
            </a:r>
            <a:endParaRPr lang="en-US" dirty="0" smtClean="0"/>
          </a:p>
          <a:p>
            <a:r>
              <a:rPr lang="en-US" smtClean="0"/>
              <a:t>First </a:t>
            </a:r>
            <a:r>
              <a:rPr lang="en-US" dirty="0"/>
              <a:t>enable and then configure each method that you want to use to search your environment</a:t>
            </a:r>
            <a:r>
              <a:rPr lang="en-US"/>
              <a:t>. </a:t>
            </a:r>
            <a:endParaRPr lang="en-US" smtClean="0"/>
          </a:p>
          <a:p>
            <a:r>
              <a:rPr lang="en-US" dirty="0" smtClean="0"/>
              <a:t>You </a:t>
            </a:r>
            <a:r>
              <a:rPr lang="en-US" dirty="0"/>
              <a:t>can also disable a method by using the same procedure that you use to enable it.</a:t>
            </a:r>
            <a:endParaRPr lang="en-US" dirty="0"/>
          </a:p>
        </p:txBody>
      </p:sp>
    </p:spTree>
    <p:extLst>
      <p:ext uri="{BB962C8B-B14F-4D97-AF65-F5344CB8AC3E}">
        <p14:creationId xmlns:p14="http://schemas.microsoft.com/office/powerpoint/2010/main" val="93583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Wireless Mobility configuration </a:t>
            </a:r>
            <a:r>
              <a:rPr lang="en-US" dirty="0" smtClean="0"/>
              <a:t>menu</a:t>
            </a:r>
            <a:endParaRPr lang="en-US" dirty="0"/>
          </a:p>
        </p:txBody>
      </p:sp>
      <p:sp>
        <p:nvSpPr>
          <p:cNvPr id="3" name="Content Placeholder 2"/>
          <p:cNvSpPr>
            <a:spLocks noGrp="1"/>
          </p:cNvSpPr>
          <p:nvPr>
            <p:ph idx="1"/>
          </p:nvPr>
        </p:nvSpPr>
        <p:spPr/>
        <p:txBody>
          <a:bodyPr/>
          <a:lstStyle/>
          <a:p>
            <a:pPr algn="just"/>
            <a:r>
              <a:rPr lang="en-US" dirty="0"/>
              <a:t>A mobility group is a set of controllers, identified by the same mobility group name, that defines the realm of seamless roaming for wireless clients. </a:t>
            </a:r>
            <a:endParaRPr lang="en-US" dirty="0" smtClean="0"/>
          </a:p>
          <a:p>
            <a:pPr algn="just"/>
            <a:r>
              <a:rPr lang="en-US" dirty="0" smtClean="0"/>
              <a:t>By </a:t>
            </a:r>
            <a:r>
              <a:rPr lang="en-US" dirty="0"/>
              <a:t>creating a mobility group, you can enable multiple controllers in a network to dynamically share information and forward data traffic when </a:t>
            </a:r>
            <a:r>
              <a:rPr lang="en-US" dirty="0" smtClean="0"/>
              <a:t>inter-controller </a:t>
            </a:r>
            <a:r>
              <a:rPr lang="en-US" dirty="0"/>
              <a:t>or inter-subnet roaming occurs</a:t>
            </a:r>
            <a:r>
              <a:rPr lang="en-US" dirty="0" smtClean="0"/>
              <a:t>.</a:t>
            </a:r>
          </a:p>
          <a:p>
            <a:pPr algn="just"/>
            <a:r>
              <a:rPr lang="en-US" dirty="0"/>
              <a:t>Controllers in the same mobility group can share the context and state of client devices as well as their list of access points so that they do not consider each other’s access points as rogue devices.</a:t>
            </a:r>
            <a:endParaRPr lang="en-US" dirty="0"/>
          </a:p>
        </p:txBody>
      </p:sp>
    </p:spTree>
    <p:extLst>
      <p:ext uri="{BB962C8B-B14F-4D97-AF65-F5344CB8AC3E}">
        <p14:creationId xmlns:p14="http://schemas.microsoft.com/office/powerpoint/2010/main" val="32854502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9269</TotalTime>
  <Words>941</Words>
  <Application>Microsoft Office PowerPoint</Application>
  <PresentationFormat>Widescreen</PresentationFormat>
  <Paragraphs>120</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MS PGothic</vt:lpstr>
      <vt:lpstr>Arial</vt:lpstr>
      <vt:lpstr>Calibri</vt:lpstr>
      <vt:lpstr>Calibri Light</vt:lpstr>
      <vt:lpstr>Times New Roman</vt:lpstr>
      <vt:lpstr>Wingdings</vt:lpstr>
      <vt:lpstr>Office Theme</vt:lpstr>
      <vt:lpstr>Assosa University  College of Computing &amp; Informatics Department of Information Technology </vt:lpstr>
      <vt:lpstr>Objective </vt:lpstr>
      <vt:lpstr>Chapter One: Device Configuration </vt:lpstr>
      <vt:lpstr>Configuration Wizard for Internet Sharing </vt:lpstr>
      <vt:lpstr>Cont’d…</vt:lpstr>
      <vt:lpstr>Router configuration wizard </vt:lpstr>
      <vt:lpstr>View device </vt:lpstr>
      <vt:lpstr>Automatic Discovery and Configuration Manager</vt:lpstr>
      <vt:lpstr>Wireless Mobility configuration menu</vt:lpstr>
      <vt:lpstr>VPN Technology</vt:lpstr>
      <vt:lpstr>cont’d …</vt:lpstr>
      <vt:lpstr>Cont’d…</vt:lpstr>
      <vt:lpstr>Element Manager</vt:lpstr>
      <vt:lpstr>Characteristics of a Network</vt:lpstr>
      <vt:lpstr>Why Routing?</vt:lpstr>
      <vt:lpstr>Routers are Computers</vt:lpstr>
      <vt:lpstr>Routers are Computers</vt:lpstr>
      <vt:lpstr>Routers Interconnect Networks</vt:lpstr>
      <vt:lpstr>Routers Choose Best Paths</vt:lpstr>
      <vt:lpstr>Default Gateways</vt:lpstr>
      <vt:lpstr>Document Network Addressing</vt:lpstr>
      <vt:lpstr>Cont’d…</vt:lpstr>
      <vt:lpstr>Enable IP on a Host</vt:lpstr>
      <vt:lpstr>Cont’d…</vt:lpstr>
      <vt:lpstr>Introduced in to CLI</vt:lpstr>
      <vt:lpstr>Cont’d… </vt:lpstr>
      <vt:lpstr>Cont’d…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Assosa University  College of Computing &amp; Informatics Department of Information Technology </dc:title>
  <dc:creator>Windows User</dc:creator>
  <cp:lastModifiedBy>Windows User</cp:lastModifiedBy>
  <cp:revision>22</cp:revision>
  <dcterms:created xsi:type="dcterms:W3CDTF">2020-02-26T07:37:52Z</dcterms:created>
  <dcterms:modified xsi:type="dcterms:W3CDTF">2021-11-12T17:54:36Z</dcterms:modified>
</cp:coreProperties>
</file>

<file path=docProps/thumbnail.jpeg>
</file>